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58" r:id="rId4"/>
    <p:sldId id="260" r:id="rId5"/>
    <p:sldId id="261" r:id="rId6"/>
    <p:sldId id="262" r:id="rId7"/>
    <p:sldId id="263" r:id="rId8"/>
    <p:sldId id="264" r:id="rId9"/>
    <p:sldId id="265" r:id="rId10"/>
    <p:sldId id="266" r:id="rId11"/>
    <p:sldId id="259"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09" d="100"/>
          <a:sy n="109" d="100"/>
        </p:scale>
        <p:origin x="-87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p:txBody>
          <a:bodyPr/>
          <a:lstStyle/>
          <a:p>
            <a:fld id="{F9D39D1A-CEFC-0241-A518-38DA6622C8AE}" type="datetimeFigureOut">
              <a:rPr lang="en-US" smtClean="0"/>
              <a:pPr/>
              <a:t>7/9/13</a:t>
            </a:fld>
            <a:endParaRPr lang="en-US"/>
          </a:p>
        </p:txBody>
      </p:sp>
      <p:sp>
        <p:nvSpPr>
          <p:cNvPr id="5" name="Footer Placeholder 4"/>
          <p:cNvSpPr>
            <a:spLocks noGrp="1"/>
          </p:cNvSpPr>
          <p:nvPr>
            <p:ph type="ftr" sz="quarter" idx="11"/>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n-GB" smtClean="0"/>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9D39D1A-CEFC-0241-A518-38DA6622C8AE}" type="datetimeFigureOut">
              <a:rPr lang="en-US" smtClean="0"/>
              <a:pPr/>
              <a:t>7/9/13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02397F-C1BD-7249-9CD7-E9174A1B5B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GB" smtClean="0"/>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ct val="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F9D39D1A-CEFC-0241-A518-38DA6622C8AE}" type="datetimeFigureOut">
              <a:rPr lang="en-US" smtClean="0"/>
              <a:pPr/>
              <a:t>7/9/13</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5A02397F-C1BD-7249-9CD7-E9174A1B5B2A}" type="slidenum">
              <a:rPr lang="en-US" smtClean="0"/>
              <a:pPr/>
              <a:t>‹#›</a:t>
            </a:fld>
            <a:endParaRPr lang="en-US"/>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GB" smtClean="0"/>
              <a:t>Click icon to add picture</a:t>
            </a:r>
            <a:endParaRPr/>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GB"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F9D39D1A-CEFC-0241-A518-38DA6622C8AE}" type="datetimeFigureOut">
              <a:rPr lang="en-US" smtClean="0"/>
              <a:pPr/>
              <a:t>7/9/13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2397F-C1BD-7249-9CD7-E9174A1B5B2A}"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F9D39D1A-CEFC-0241-A518-38DA6622C8AE}" type="datetimeFigureOut">
              <a:rPr lang="en-US" smtClean="0"/>
              <a:pPr/>
              <a:t>7/9/13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2397F-C1BD-7249-9CD7-E9174A1B5B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F9D39D1A-CEFC-0241-A518-38DA6622C8AE}" type="datetimeFigureOut">
              <a:rPr lang="en-US" smtClean="0"/>
              <a:pPr/>
              <a:t>7/9/13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2397F-C1BD-7249-9CD7-E9174A1B5B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en-GB" smtClean="0"/>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p:txBody>
          <a:bodyPr/>
          <a:lstStyle/>
          <a:p>
            <a:fld id="{F9D39D1A-CEFC-0241-A518-38DA6622C8AE}" type="datetimeFigureOut">
              <a:rPr lang="en-US" smtClean="0"/>
              <a:pPr/>
              <a:t>7/9/13</a:t>
            </a:fld>
            <a:endParaRPr lang="en-US"/>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GB" smtClean="0"/>
              <a:t>Click icon to add picture</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GB" smtClean="0"/>
              <a:t>Click to edit Master title style</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F9D39D1A-CEFC-0241-A518-38DA6622C8AE}" type="datetimeFigureOut">
              <a:rPr lang="en-US" smtClean="0"/>
              <a:pPr/>
              <a:t>7/9/13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2397F-C1BD-7249-9CD7-E9174A1B5B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en-GB" smtClean="0"/>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F9D39D1A-CEFC-0241-A518-38DA6622C8AE}" type="datetimeFigureOut">
              <a:rPr lang="en-US" smtClean="0"/>
              <a:pPr/>
              <a:t>7/9/13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02397F-C1BD-7249-9CD7-E9174A1B5B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7" name="Date Placeholder 6"/>
          <p:cNvSpPr>
            <a:spLocks noGrp="1"/>
          </p:cNvSpPr>
          <p:nvPr>
            <p:ph type="dt" sz="half" idx="10"/>
          </p:nvPr>
        </p:nvSpPr>
        <p:spPr/>
        <p:txBody>
          <a:bodyPr/>
          <a:lstStyle/>
          <a:p>
            <a:fld id="{F9D39D1A-CEFC-0241-A518-38DA6622C8AE}" type="datetimeFigureOut">
              <a:rPr lang="en-US" smtClean="0"/>
              <a:pPr/>
              <a:t>7/9/13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02397F-C1BD-7249-9CD7-E9174A1B5B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F9D39D1A-CEFC-0241-A518-38DA6622C8AE}" type="datetimeFigureOut">
              <a:rPr lang="en-US" smtClean="0"/>
              <a:pPr/>
              <a:t>7/9/13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02397F-C1BD-7249-9CD7-E9174A1B5B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D39D1A-CEFC-0241-A518-38DA6622C8AE}" type="datetimeFigureOut">
              <a:rPr lang="en-US" smtClean="0"/>
              <a:pPr/>
              <a:t>7/9/13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02397F-C1BD-7249-9CD7-E9174A1B5B2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GB" smtClean="0"/>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ct val="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F9D39D1A-CEFC-0241-A518-38DA6622C8AE}" type="datetimeFigureOut">
              <a:rPr lang="en-US" smtClean="0"/>
              <a:pPr/>
              <a:t>7/9/13</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5A02397F-C1BD-7249-9CD7-E9174A1B5B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en-GB" smtClean="0"/>
              <a:t>Click to edit Master title style</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F9D39D1A-CEFC-0241-A518-38DA6622C8AE}" type="datetimeFigureOut">
              <a:rPr lang="en-US" smtClean="0"/>
              <a:pPr/>
              <a:t>7/9/13</a:t>
            </a:fld>
            <a:endParaRPr lang="en-US"/>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5A02397F-C1BD-7249-9CD7-E9174A1B5B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 r:id="rId13"/>
  </p:sldLayoutIdLs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eople.exeter.ac.uk/sl306/hpsps/" TargetMode="External"/><Relationship Id="rId3"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752599"/>
          </a:xfrm>
        </p:spPr>
        <p:txBody>
          <a:bodyPr>
            <a:normAutofit/>
          </a:bodyPr>
          <a:lstStyle/>
          <a:p>
            <a:r>
              <a:rPr lang="en-US" b="1" dirty="0" smtClean="0">
                <a:solidFill>
                  <a:srgbClr val="FFFF00"/>
                </a:solidFill>
              </a:rPr>
              <a:t>Plant Science:</a:t>
            </a:r>
            <a:br>
              <a:rPr lang="en-US" b="1" dirty="0" smtClean="0">
                <a:solidFill>
                  <a:srgbClr val="FFFF00"/>
                </a:solidFill>
              </a:rPr>
            </a:br>
            <a:r>
              <a:rPr lang="en-US" b="1" dirty="0" smtClean="0">
                <a:solidFill>
                  <a:srgbClr val="FFFF00"/>
                </a:solidFill>
              </a:rPr>
              <a:t>Its Place in Biology</a:t>
            </a:r>
            <a:endParaRPr lang="en-US" b="1" dirty="0">
              <a:solidFill>
                <a:srgbClr val="FFFF00"/>
              </a:solidFill>
            </a:endParaRPr>
          </a:p>
        </p:txBody>
      </p:sp>
      <p:sp>
        <p:nvSpPr>
          <p:cNvPr id="3" name="Subtitle 2"/>
          <p:cNvSpPr>
            <a:spLocks noGrp="1"/>
          </p:cNvSpPr>
          <p:nvPr>
            <p:ph type="subTitle" idx="1"/>
          </p:nvPr>
        </p:nvSpPr>
        <p:spPr>
          <a:xfrm>
            <a:off x="304800" y="2895600"/>
            <a:ext cx="8382000" cy="3352800"/>
          </a:xfrm>
        </p:spPr>
        <p:txBody>
          <a:bodyPr>
            <a:normAutofit fontScale="92500" lnSpcReduction="20000"/>
          </a:bodyPr>
          <a:lstStyle/>
          <a:p>
            <a:r>
              <a:rPr lang="en-US" sz="2000" b="1" dirty="0" smtClean="0"/>
              <a:t>Roundtable</a:t>
            </a:r>
          </a:p>
          <a:p>
            <a:endParaRPr lang="en-US" sz="2000" dirty="0" smtClean="0"/>
          </a:p>
          <a:p>
            <a:r>
              <a:rPr lang="en-US" sz="2000" b="1" i="1" dirty="0" err="1" smtClean="0"/>
              <a:t>Organiser</a:t>
            </a:r>
            <a:r>
              <a:rPr lang="en-US" sz="2000" b="1" i="1" dirty="0" smtClean="0"/>
              <a:t> and chair</a:t>
            </a:r>
            <a:r>
              <a:rPr lang="en-US" sz="2000" dirty="0" smtClean="0"/>
              <a:t>: </a:t>
            </a:r>
            <a:r>
              <a:rPr lang="en-US" sz="2000" b="1" dirty="0" smtClean="0"/>
              <a:t>Sabina </a:t>
            </a:r>
            <a:r>
              <a:rPr lang="en-US" sz="2000" b="1" dirty="0" err="1" smtClean="0"/>
              <a:t>Leonelli</a:t>
            </a:r>
            <a:r>
              <a:rPr lang="en-US" sz="2000" dirty="0" smtClean="0"/>
              <a:t>, University of Exeter</a:t>
            </a:r>
          </a:p>
          <a:p>
            <a:endParaRPr lang="en-US" sz="2000" dirty="0" smtClean="0"/>
          </a:p>
          <a:p>
            <a:r>
              <a:rPr lang="en-US" sz="2000" b="1" i="1" dirty="0" smtClean="0"/>
              <a:t>Panel: </a:t>
            </a:r>
          </a:p>
          <a:p>
            <a:r>
              <a:rPr lang="en-US" sz="2000" b="1" dirty="0" smtClean="0"/>
              <a:t>Jean-Francois </a:t>
            </a:r>
            <a:r>
              <a:rPr lang="en-US" sz="2000" b="1" dirty="0" err="1" smtClean="0"/>
              <a:t>Briat</a:t>
            </a:r>
            <a:r>
              <a:rPr lang="en-US" sz="2000" b="1" dirty="0" smtClean="0"/>
              <a:t>, </a:t>
            </a:r>
            <a:r>
              <a:rPr lang="en-GB" sz="2000" dirty="0" smtClean="0"/>
              <a:t>Centre National de la </a:t>
            </a:r>
            <a:r>
              <a:rPr lang="en-GB" sz="2000" dirty="0" err="1" smtClean="0"/>
              <a:t>Recherche</a:t>
            </a:r>
            <a:r>
              <a:rPr lang="en-GB" sz="2000" dirty="0" smtClean="0"/>
              <a:t> </a:t>
            </a:r>
            <a:r>
              <a:rPr lang="en-GB" sz="2000" dirty="0" err="1" smtClean="0"/>
              <a:t>Scientifique</a:t>
            </a:r>
            <a:r>
              <a:rPr lang="en-GB" sz="2000" dirty="0" smtClean="0"/>
              <a:t> </a:t>
            </a:r>
            <a:endParaRPr lang="en-US" sz="2000" b="1" dirty="0" smtClean="0"/>
          </a:p>
          <a:p>
            <a:r>
              <a:rPr lang="en-US" sz="2000" b="1" dirty="0" err="1" smtClean="0"/>
              <a:t>Berris</a:t>
            </a:r>
            <a:r>
              <a:rPr lang="en-US" sz="2000" b="1" dirty="0" smtClean="0"/>
              <a:t> </a:t>
            </a:r>
            <a:r>
              <a:rPr lang="en-US" sz="2000" b="1" dirty="0" err="1" smtClean="0"/>
              <a:t>Charnley</a:t>
            </a:r>
            <a:r>
              <a:rPr lang="en-US" sz="2000" b="1" dirty="0" smtClean="0"/>
              <a:t>, </a:t>
            </a:r>
            <a:r>
              <a:rPr lang="en-US" sz="2000" dirty="0" smtClean="0"/>
              <a:t>Griffith Law School</a:t>
            </a:r>
          </a:p>
          <a:p>
            <a:r>
              <a:rPr lang="en-US" sz="2000" b="1" dirty="0" smtClean="0"/>
              <a:t>Bertrand Muller, </a:t>
            </a:r>
            <a:r>
              <a:rPr lang="en-US" sz="2000" dirty="0" err="1" smtClean="0"/>
              <a:t>Institut</a:t>
            </a:r>
            <a:r>
              <a:rPr lang="en-US" sz="2000" dirty="0" smtClean="0"/>
              <a:t> de </a:t>
            </a:r>
            <a:r>
              <a:rPr lang="en-US" sz="2000" dirty="0" err="1" smtClean="0"/>
              <a:t>Biologie</a:t>
            </a:r>
            <a:r>
              <a:rPr lang="en-US" sz="2000" dirty="0" smtClean="0"/>
              <a:t> </a:t>
            </a:r>
            <a:r>
              <a:rPr lang="en-US" sz="2000" dirty="0" err="1" smtClean="0"/>
              <a:t>Intégrative</a:t>
            </a:r>
            <a:r>
              <a:rPr lang="en-US" sz="2000" dirty="0" smtClean="0"/>
              <a:t> des </a:t>
            </a:r>
            <a:r>
              <a:rPr lang="en-US" sz="2000" dirty="0" err="1" smtClean="0"/>
              <a:t>Plantes</a:t>
            </a:r>
            <a:r>
              <a:rPr lang="en-GB" sz="2000" dirty="0" smtClean="0"/>
              <a:t> </a:t>
            </a:r>
            <a:endParaRPr lang="en-US" sz="2000" b="1" dirty="0" smtClean="0"/>
          </a:p>
          <a:p>
            <a:r>
              <a:rPr lang="en-US" sz="2000" b="1" dirty="0" err="1" smtClean="0"/>
              <a:t>Staffan</a:t>
            </a:r>
            <a:r>
              <a:rPr lang="en-US" sz="2000" b="1" dirty="0" smtClean="0"/>
              <a:t> Mueller-</a:t>
            </a:r>
            <a:r>
              <a:rPr lang="en-US" sz="2000" b="1" dirty="0" err="1" smtClean="0"/>
              <a:t>Wille</a:t>
            </a:r>
            <a:r>
              <a:rPr lang="en-US" sz="2000" b="1" dirty="0" smtClean="0"/>
              <a:t>, </a:t>
            </a:r>
            <a:r>
              <a:rPr lang="en-US" sz="2000" dirty="0" smtClean="0"/>
              <a:t>University of Exeter</a:t>
            </a:r>
          </a:p>
          <a:p>
            <a:r>
              <a:rPr lang="en-US" sz="2000" b="1" dirty="0" smtClean="0"/>
              <a:t>Francisco </a:t>
            </a:r>
            <a:r>
              <a:rPr lang="en-US" sz="2000" b="1" dirty="0" err="1" smtClean="0"/>
              <a:t>Vergara</a:t>
            </a:r>
            <a:r>
              <a:rPr lang="en-US" sz="2000" b="1" dirty="0" smtClean="0"/>
              <a:t>-Silva, </a:t>
            </a:r>
            <a:r>
              <a:rPr lang="en-GB" sz="2000" dirty="0" smtClean="0"/>
              <a:t>Universidad </a:t>
            </a:r>
            <a:r>
              <a:rPr lang="en-GB" sz="2000" dirty="0" err="1" smtClean="0"/>
              <a:t>Nacional</a:t>
            </a:r>
            <a:r>
              <a:rPr lang="en-GB" sz="2000" dirty="0" smtClean="0"/>
              <a:t> </a:t>
            </a:r>
            <a:r>
              <a:rPr lang="en-GB" sz="2000" dirty="0" err="1" smtClean="0"/>
              <a:t>Autónoma</a:t>
            </a:r>
            <a:r>
              <a:rPr lang="en-GB" sz="2000" dirty="0" smtClean="0"/>
              <a:t> de México</a:t>
            </a:r>
            <a:endParaRPr lang="en-US" sz="2000" b="1" dirty="0" smtClean="0"/>
          </a:p>
          <a:p>
            <a:r>
              <a:rPr lang="en-US" sz="2000" b="1" dirty="0" smtClean="0"/>
              <a:t>Betty </a:t>
            </a:r>
            <a:r>
              <a:rPr lang="en-US" sz="2000" b="1" dirty="0" err="1" smtClean="0"/>
              <a:t>Smocovitis</a:t>
            </a:r>
            <a:r>
              <a:rPr lang="en-US" sz="2000" b="1" dirty="0" smtClean="0"/>
              <a:t>, </a:t>
            </a:r>
            <a:r>
              <a:rPr lang="en-US" sz="2000" dirty="0" smtClean="0"/>
              <a:t>University of Florida</a:t>
            </a:r>
          </a:p>
          <a:p>
            <a:r>
              <a:rPr lang="en-US" sz="2000" b="1" dirty="0" err="1" smtClean="0"/>
              <a:t>Selim</a:t>
            </a:r>
            <a:r>
              <a:rPr lang="en-US" sz="2000" b="1" dirty="0" smtClean="0"/>
              <a:t> </a:t>
            </a:r>
            <a:r>
              <a:rPr lang="en-US" sz="2000" b="1" dirty="0" err="1" smtClean="0"/>
              <a:t>Louafi</a:t>
            </a:r>
            <a:r>
              <a:rPr lang="en-US" sz="2000" dirty="0" smtClean="0"/>
              <a:t>, </a:t>
            </a:r>
            <a:r>
              <a:rPr lang="en-US" sz="2000" dirty="0">
                <a:effectLst/>
              </a:rPr>
              <a:t>International Center for Agricultural Research for Development</a:t>
            </a:r>
            <a:r>
              <a:rPr lang="en-US" sz="2000" dirty="0" smtClean="0"/>
              <a:t> </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smtClean="0"/>
              <a:t>Selim</a:t>
            </a:r>
            <a:r>
              <a:rPr lang="en-GB" b="1" dirty="0" smtClean="0"/>
              <a:t> </a:t>
            </a:r>
            <a:r>
              <a:rPr lang="en-GB" b="1" dirty="0" err="1" smtClean="0"/>
              <a:t>Louafi</a:t>
            </a:r>
            <a:endParaRPr lang="en-GB" b="1" dirty="0"/>
          </a:p>
        </p:txBody>
      </p:sp>
      <p:sp>
        <p:nvSpPr>
          <p:cNvPr id="3" name="Content Placeholder 2"/>
          <p:cNvSpPr>
            <a:spLocks noGrp="1"/>
          </p:cNvSpPr>
          <p:nvPr>
            <p:ph idx="1"/>
          </p:nvPr>
        </p:nvSpPr>
        <p:spPr/>
        <p:txBody>
          <a:bodyPr/>
          <a:lstStyle/>
          <a:p>
            <a:pPr marL="0" indent="0">
              <a:buNone/>
            </a:pPr>
            <a:r>
              <a:rPr lang="en-US" dirty="0">
                <a:effectLst/>
              </a:rPr>
              <a:t>Senior Research Fellow </a:t>
            </a:r>
            <a:endParaRPr lang="en-US" dirty="0" smtClean="0">
              <a:effectLst/>
            </a:endParaRPr>
          </a:p>
          <a:p>
            <a:pPr marL="0" indent="0">
              <a:buNone/>
            </a:pPr>
            <a:r>
              <a:rPr lang="en-US" dirty="0" smtClean="0">
                <a:effectLst/>
              </a:rPr>
              <a:t>Joint </a:t>
            </a:r>
            <a:r>
              <a:rPr lang="en-US" dirty="0">
                <a:effectLst/>
              </a:rPr>
              <a:t>Unit of Research AGAP (</a:t>
            </a:r>
            <a:r>
              <a:rPr lang="en-US" dirty="0" err="1">
                <a:effectLst/>
              </a:rPr>
              <a:t>Amélioration</a:t>
            </a:r>
            <a:r>
              <a:rPr lang="en-US" dirty="0">
                <a:effectLst/>
              </a:rPr>
              <a:t> </a:t>
            </a:r>
            <a:r>
              <a:rPr lang="en-US" dirty="0" err="1">
                <a:effectLst/>
              </a:rPr>
              <a:t>Génétique</a:t>
            </a:r>
            <a:r>
              <a:rPr lang="en-US" dirty="0">
                <a:effectLst/>
              </a:rPr>
              <a:t> et Adaptation des </a:t>
            </a:r>
            <a:r>
              <a:rPr lang="en-US" dirty="0" err="1">
                <a:effectLst/>
              </a:rPr>
              <a:t>Plantes</a:t>
            </a:r>
            <a:r>
              <a:rPr lang="en-US" dirty="0">
                <a:effectLst/>
              </a:rPr>
              <a:t>) </a:t>
            </a:r>
          </a:p>
          <a:p>
            <a:pPr marL="0" indent="0">
              <a:buNone/>
            </a:pPr>
            <a:r>
              <a:rPr lang="en-US" dirty="0" smtClean="0">
                <a:effectLst/>
              </a:rPr>
              <a:t>CIRAD (</a:t>
            </a:r>
            <a:r>
              <a:rPr lang="en-US" dirty="0">
                <a:effectLst/>
              </a:rPr>
              <a:t>International Center for Agricultural Research for Development</a:t>
            </a:r>
            <a:r>
              <a:rPr lang="en-US" dirty="0" smtClean="0">
                <a:effectLst/>
              </a:rPr>
              <a:t>)</a:t>
            </a:r>
          </a:p>
          <a:p>
            <a:pPr marL="0" indent="0">
              <a:buNone/>
            </a:pPr>
            <a:r>
              <a:rPr lang="en-US" dirty="0" smtClean="0">
                <a:effectLst/>
              </a:rPr>
              <a:t>France</a:t>
            </a:r>
            <a:endParaRPr lang="en-GB" dirty="0">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62599837"/>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a:xfrm>
            <a:off x="381000" y="2070846"/>
            <a:ext cx="8305800" cy="4482354"/>
          </a:xfrm>
        </p:spPr>
        <p:txBody>
          <a:bodyPr>
            <a:normAutofit fontScale="70000" lnSpcReduction="20000"/>
          </a:bodyPr>
          <a:lstStyle/>
          <a:p>
            <a:pPr>
              <a:buNone/>
            </a:pPr>
            <a:r>
              <a:rPr lang="en-GB" dirty="0" smtClean="0"/>
              <a:t>	Plant science is too often a ‘forgotten’ field within the history, philosophy and social studies of science. This is puzzling, given its immense contributions to the history of genetics, ecology and cell biology, among other fields; the crucial role played by plant scientists in contemporary systems biology and data-intensive research; and the importance of ongoing plant research towards addressing the key social and economic challenges of our time, such as food security, </a:t>
            </a:r>
            <a:r>
              <a:rPr lang="en-GB" dirty="0" err="1" smtClean="0"/>
              <a:t>bioenergy</a:t>
            </a:r>
            <a:r>
              <a:rPr lang="en-GB" dirty="0" smtClean="0"/>
              <a:t> and climate change. Among the possible reasons for the relative invisibility of plants within biology are the difficult relations between ‘basic’ and ‘applied’ plant science (and particularly molecular approaches carried out in the lab versus field-based investigations closely aligned with agricultural practices); the scarcity of funding and media attention in comparison to biomedical research;  and the lack of co-ordination between scholars interested in this field (the digital platform History, Philosophy and Sociology of Plant Science is trying to address this in the UK, though it lacks long-term funding). This session brings together plant scientists, philosophers and historians to identify and discuss past and current contributions of plant science to biology; reflect on the reasons for the relative lack of visibility of these contributions; and explore ways to deepen current understandings of the role of plant science in biology, and encourage public and scholarly interest in plants. The session will feature short addresses by panel members and an open discussion in which we hope many of our fellow ISHPSSB members will participate.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this roundtable?</a:t>
            </a:r>
            <a:endParaRPr lang="en-US" dirty="0"/>
          </a:p>
        </p:txBody>
      </p:sp>
      <p:sp>
        <p:nvSpPr>
          <p:cNvPr id="3" name="Content Placeholder 2"/>
          <p:cNvSpPr>
            <a:spLocks noGrp="1"/>
          </p:cNvSpPr>
          <p:nvPr>
            <p:ph idx="1"/>
          </p:nvPr>
        </p:nvSpPr>
        <p:spPr>
          <a:xfrm>
            <a:off x="457200" y="1905000"/>
            <a:ext cx="8458200" cy="4724400"/>
          </a:xfrm>
        </p:spPr>
        <p:txBody>
          <a:bodyPr>
            <a:normAutofit fontScale="92500" lnSpcReduction="20000"/>
          </a:bodyPr>
          <a:lstStyle/>
          <a:p>
            <a:r>
              <a:rPr lang="en-US" dirty="0" smtClean="0"/>
              <a:t>Plant science curiously understudied in HPSSB – no wonder that few plant scientists are aware of us</a:t>
            </a:r>
          </a:p>
          <a:p>
            <a:r>
              <a:rPr lang="en-US" dirty="0" smtClean="0"/>
              <a:t>Also generally regarded as less prestigious and relevant field than animal biology and biomedicine</a:t>
            </a:r>
          </a:p>
          <a:p>
            <a:r>
              <a:rPr lang="en-US" dirty="0" smtClean="0"/>
              <a:t>This is a puzzling and problematic situation, given</a:t>
            </a:r>
          </a:p>
          <a:p>
            <a:pPr lvl="1"/>
            <a:r>
              <a:rPr lang="en-US" dirty="0" smtClean="0"/>
              <a:t>Key role played by plant science in history of biology</a:t>
            </a:r>
          </a:p>
          <a:p>
            <a:pPr lvl="1"/>
            <a:r>
              <a:rPr lang="en-US" dirty="0" smtClean="0"/>
              <a:t>Fundamental philosophical issues raised</a:t>
            </a:r>
          </a:p>
          <a:p>
            <a:pPr lvl="1"/>
            <a:r>
              <a:rPr lang="en-US" dirty="0" smtClean="0"/>
              <a:t>Generalist and holistic nature of plant science research</a:t>
            </a:r>
          </a:p>
          <a:p>
            <a:pPr lvl="1"/>
            <a:r>
              <a:rPr lang="en-US" dirty="0" smtClean="0"/>
              <a:t>Social, cultural and economic relevance</a:t>
            </a:r>
          </a:p>
          <a:p>
            <a:pPr lvl="1"/>
            <a:r>
              <a:rPr lang="en-US" dirty="0" smtClean="0"/>
              <a:t>Potential value of collaborations between plant scientists and science scholars at this point in time (e.g. in evaluating how PS can respond to grand challenges, how ‘sustainability’ can be interpreted, how data and materials from basic and applied PS can be integrated..)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t>Steps forward</a:t>
            </a:r>
            <a:endParaRPr lang="en-US" dirty="0"/>
          </a:p>
        </p:txBody>
      </p:sp>
      <p:sp>
        <p:nvSpPr>
          <p:cNvPr id="3" name="Content Placeholder 2"/>
          <p:cNvSpPr>
            <a:spLocks noGrp="1"/>
          </p:cNvSpPr>
          <p:nvPr>
            <p:ph idx="1"/>
          </p:nvPr>
        </p:nvSpPr>
        <p:spPr>
          <a:xfrm>
            <a:off x="457200" y="2070846"/>
            <a:ext cx="8305799" cy="4406154"/>
          </a:xfrm>
        </p:spPr>
        <p:txBody>
          <a:bodyPr>
            <a:normAutofit/>
          </a:bodyPr>
          <a:lstStyle/>
          <a:p>
            <a:r>
              <a:rPr lang="en-US" dirty="0" smtClean="0"/>
              <a:t>Commitment to share data and materials on history of plant science through online tools</a:t>
            </a:r>
          </a:p>
          <a:p>
            <a:r>
              <a:rPr lang="en-US" dirty="0" smtClean="0"/>
              <a:t>Heightened awareness of when key research developments arise from work on plants</a:t>
            </a:r>
          </a:p>
          <a:p>
            <a:r>
              <a:rPr lang="en-US" dirty="0" smtClean="0"/>
              <a:t>Networking among HPSSB folks (e.g. UK Network for the History, Philosophy and Sociology of Plant Science </a:t>
            </a:r>
            <a:r>
              <a:rPr lang="en-US" dirty="0" smtClean="0">
                <a:hlinkClick r:id="rId2"/>
              </a:rPr>
              <a:t>http://people.exeter.ac.uk/sl306/hpsps/</a:t>
            </a:r>
            <a:r>
              <a:rPr lang="en-US" dirty="0" smtClean="0"/>
              <a:t>)</a:t>
            </a:r>
          </a:p>
          <a:p>
            <a:r>
              <a:rPr lang="en-US" dirty="0" smtClean="0"/>
              <a:t>Collaborations with plant scientists</a:t>
            </a:r>
            <a:endParaRPr lang="en-US" dirty="0"/>
          </a:p>
        </p:txBody>
      </p:sp>
      <p:pic>
        <p:nvPicPr>
          <p:cNvPr id="5" name="Picture 4"/>
          <p:cNvPicPr>
            <a:picLocks noChangeAspect="1"/>
          </p:cNvPicPr>
          <p:nvPr/>
        </p:nvPicPr>
        <p:blipFill>
          <a:blip r:embed="rId3"/>
          <a:stretch>
            <a:fillRect/>
          </a:stretch>
        </p:blipFill>
        <p:spPr>
          <a:xfrm>
            <a:off x="5715000" y="0"/>
            <a:ext cx="3047999" cy="177453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Jean-François </a:t>
            </a:r>
            <a:r>
              <a:rPr lang="en-US" b="1" dirty="0" err="1" smtClean="0"/>
              <a:t>Briat</a:t>
            </a:r>
            <a:endParaRPr lang="en-US" b="1" dirty="0"/>
          </a:p>
        </p:txBody>
      </p:sp>
      <p:sp>
        <p:nvSpPr>
          <p:cNvPr id="3" name="Content Placeholder 2"/>
          <p:cNvSpPr>
            <a:spLocks noGrp="1"/>
          </p:cNvSpPr>
          <p:nvPr>
            <p:ph idx="1"/>
          </p:nvPr>
        </p:nvSpPr>
        <p:spPr/>
        <p:txBody>
          <a:bodyPr/>
          <a:lstStyle/>
          <a:p>
            <a:pPr>
              <a:buNone/>
            </a:pPr>
            <a:r>
              <a:rPr lang="en-GB" dirty="0">
                <a:effectLst/>
              </a:rPr>
              <a:t>Research Director </a:t>
            </a:r>
            <a:endParaRPr lang="en-GB" dirty="0" smtClean="0">
              <a:effectLst/>
            </a:endParaRPr>
          </a:p>
          <a:p>
            <a:pPr>
              <a:buNone/>
            </a:pPr>
            <a:r>
              <a:rPr lang="en-GB" dirty="0" smtClean="0"/>
              <a:t>Centre National de la </a:t>
            </a:r>
            <a:r>
              <a:rPr lang="en-GB" dirty="0" err="1" smtClean="0"/>
              <a:t>Recherche</a:t>
            </a:r>
            <a:r>
              <a:rPr lang="en-GB" dirty="0" smtClean="0"/>
              <a:t> </a:t>
            </a:r>
            <a:r>
              <a:rPr lang="en-GB" dirty="0" err="1" smtClean="0"/>
              <a:t>Scientifique</a:t>
            </a:r>
            <a:r>
              <a:rPr lang="en-GB" dirty="0" smtClean="0"/>
              <a:t> (CNRS) </a:t>
            </a:r>
          </a:p>
          <a:p>
            <a:pPr>
              <a:buNone/>
            </a:pPr>
            <a:r>
              <a:rPr lang="en-GB" dirty="0" err="1" smtClean="0"/>
              <a:t>Biochimie</a:t>
            </a:r>
            <a:r>
              <a:rPr lang="en-GB" dirty="0" smtClean="0"/>
              <a:t> et </a:t>
            </a:r>
            <a:r>
              <a:rPr lang="en-GB" dirty="0" err="1" smtClean="0"/>
              <a:t>Physiologie</a:t>
            </a:r>
            <a:r>
              <a:rPr lang="en-GB" dirty="0" smtClean="0"/>
              <a:t> </a:t>
            </a:r>
            <a:r>
              <a:rPr lang="en-GB" dirty="0" err="1" smtClean="0"/>
              <a:t>Moléculaire</a:t>
            </a:r>
            <a:r>
              <a:rPr lang="en-GB" dirty="0" smtClean="0"/>
              <a:t> des </a:t>
            </a:r>
            <a:r>
              <a:rPr lang="en-GB" dirty="0" err="1" smtClean="0"/>
              <a:t>Plantes</a:t>
            </a:r>
            <a:endParaRPr lang="en-GB" dirty="0" smtClean="0"/>
          </a:p>
          <a:p>
            <a:pPr>
              <a:buNone/>
            </a:pPr>
            <a:r>
              <a:rPr lang="en-GB" dirty="0" smtClean="0"/>
              <a:t>France</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Berris</a:t>
            </a:r>
            <a:r>
              <a:rPr lang="en-US" b="1" dirty="0" smtClean="0"/>
              <a:t> </a:t>
            </a:r>
            <a:r>
              <a:rPr lang="en-US" b="1" dirty="0" err="1" smtClean="0"/>
              <a:t>Charnley</a:t>
            </a:r>
            <a:endParaRPr lang="en-US" b="1" dirty="0"/>
          </a:p>
        </p:txBody>
      </p:sp>
      <p:sp>
        <p:nvSpPr>
          <p:cNvPr id="3" name="Content Placeholder 2"/>
          <p:cNvSpPr>
            <a:spLocks noGrp="1"/>
          </p:cNvSpPr>
          <p:nvPr>
            <p:ph idx="1"/>
          </p:nvPr>
        </p:nvSpPr>
        <p:spPr/>
        <p:txBody>
          <a:bodyPr/>
          <a:lstStyle/>
          <a:p>
            <a:pPr>
              <a:buNone/>
            </a:pPr>
            <a:r>
              <a:rPr lang="en-US" dirty="0" smtClean="0"/>
              <a:t>Research </a:t>
            </a:r>
            <a:r>
              <a:rPr lang="en-US" dirty="0" smtClean="0"/>
              <a:t>Fellow</a:t>
            </a:r>
          </a:p>
          <a:p>
            <a:pPr>
              <a:buNone/>
            </a:pPr>
            <a:r>
              <a:rPr lang="en-US" dirty="0" smtClean="0"/>
              <a:t>ACIPA</a:t>
            </a:r>
            <a:endParaRPr lang="en-US" dirty="0" smtClean="0"/>
          </a:p>
          <a:p>
            <a:pPr>
              <a:buNone/>
            </a:pPr>
            <a:r>
              <a:rPr lang="en-US" dirty="0" smtClean="0"/>
              <a:t>Griffith</a:t>
            </a:r>
            <a:r>
              <a:rPr lang="en-US" dirty="0" smtClean="0"/>
              <a:t> University</a:t>
            </a:r>
          </a:p>
          <a:p>
            <a:pPr>
              <a:buNone/>
            </a:pPr>
            <a:r>
              <a:rPr lang="en-US" dirty="0" smtClean="0"/>
              <a:t>Australia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Bertrand Muller</a:t>
            </a:r>
            <a:endParaRPr lang="en-US" b="1" dirty="0"/>
          </a:p>
        </p:txBody>
      </p:sp>
      <p:sp>
        <p:nvSpPr>
          <p:cNvPr id="3" name="Content Placeholder 2"/>
          <p:cNvSpPr>
            <a:spLocks noGrp="1"/>
          </p:cNvSpPr>
          <p:nvPr>
            <p:ph idx="1"/>
          </p:nvPr>
        </p:nvSpPr>
        <p:spPr/>
        <p:txBody>
          <a:bodyPr/>
          <a:lstStyle/>
          <a:p>
            <a:pPr>
              <a:buNone/>
            </a:pPr>
            <a:r>
              <a:rPr lang="en-US" dirty="0" err="1" smtClean="0"/>
              <a:t>Directeur</a:t>
            </a:r>
            <a:endParaRPr lang="en-GB" dirty="0" smtClean="0"/>
          </a:p>
          <a:p>
            <a:pPr>
              <a:buNone/>
            </a:pPr>
            <a:r>
              <a:rPr lang="en-US" dirty="0" err="1" smtClean="0"/>
              <a:t>Ecophysiologie</a:t>
            </a:r>
            <a:r>
              <a:rPr lang="en-US" dirty="0" smtClean="0"/>
              <a:t> des </a:t>
            </a:r>
            <a:r>
              <a:rPr lang="en-US" dirty="0" err="1" smtClean="0"/>
              <a:t>Plantes</a:t>
            </a:r>
            <a:r>
              <a:rPr lang="en-US" dirty="0" smtClean="0"/>
              <a:t> </a:t>
            </a:r>
            <a:r>
              <a:rPr lang="en-US" dirty="0" err="1" smtClean="0"/>
              <a:t>sous</a:t>
            </a:r>
            <a:r>
              <a:rPr lang="en-US" dirty="0" smtClean="0"/>
              <a:t> Stress </a:t>
            </a:r>
            <a:r>
              <a:rPr lang="en-US" dirty="0" err="1" smtClean="0"/>
              <a:t>Environnementaux</a:t>
            </a:r>
            <a:r>
              <a:rPr lang="en-US" dirty="0" smtClean="0"/>
              <a:t> (LEPSE),</a:t>
            </a:r>
            <a:endParaRPr lang="en-GB" dirty="0" smtClean="0"/>
          </a:p>
          <a:p>
            <a:pPr>
              <a:buNone/>
            </a:pPr>
            <a:r>
              <a:rPr lang="en-US" dirty="0" smtClean="0"/>
              <a:t>UMR INRA-SUPAGRO, </a:t>
            </a:r>
            <a:r>
              <a:rPr lang="en-US" dirty="0" err="1" smtClean="0"/>
              <a:t>Institut</a:t>
            </a:r>
            <a:r>
              <a:rPr lang="en-US" dirty="0" smtClean="0"/>
              <a:t> de </a:t>
            </a:r>
            <a:r>
              <a:rPr lang="en-US" dirty="0" err="1" smtClean="0"/>
              <a:t>Biologie</a:t>
            </a:r>
            <a:r>
              <a:rPr lang="en-US" dirty="0" smtClean="0"/>
              <a:t> </a:t>
            </a:r>
            <a:r>
              <a:rPr lang="en-US" dirty="0" err="1" smtClean="0"/>
              <a:t>Intégrative</a:t>
            </a:r>
            <a:r>
              <a:rPr lang="en-US" dirty="0" smtClean="0"/>
              <a:t> des </a:t>
            </a:r>
            <a:r>
              <a:rPr lang="en-US" dirty="0" err="1" smtClean="0"/>
              <a:t>Plantes</a:t>
            </a:r>
            <a:endParaRPr lang="en-GB" dirty="0" smtClean="0"/>
          </a:p>
          <a:p>
            <a:pPr>
              <a:buNone/>
            </a:pPr>
            <a:r>
              <a:rPr lang="en-US" dirty="0" smtClean="0"/>
              <a:t>France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smtClean="0"/>
              <a:t>Staffan</a:t>
            </a:r>
            <a:r>
              <a:rPr lang="en-GB" b="1" dirty="0" smtClean="0"/>
              <a:t> </a:t>
            </a:r>
            <a:r>
              <a:rPr lang="en-GB" b="1" dirty="0" err="1" smtClean="0"/>
              <a:t>Müller-Wille</a:t>
            </a:r>
            <a:endParaRPr lang="en-GB" dirty="0" smtClean="0"/>
          </a:p>
        </p:txBody>
      </p:sp>
      <p:sp>
        <p:nvSpPr>
          <p:cNvPr id="3" name="Content Placeholder 2"/>
          <p:cNvSpPr>
            <a:spLocks noGrp="1"/>
          </p:cNvSpPr>
          <p:nvPr>
            <p:ph idx="1"/>
          </p:nvPr>
        </p:nvSpPr>
        <p:spPr/>
        <p:txBody>
          <a:bodyPr/>
          <a:lstStyle/>
          <a:p>
            <a:pPr>
              <a:buNone/>
            </a:pPr>
            <a:r>
              <a:rPr lang="en-GB" dirty="0" smtClean="0"/>
              <a:t>Associate Director, Exeter Centre for the Study of the Life Sciences (</a:t>
            </a:r>
            <a:r>
              <a:rPr lang="en-GB" dirty="0" err="1" smtClean="0"/>
              <a:t>Egenis</a:t>
            </a:r>
            <a:r>
              <a:rPr lang="en-GB" dirty="0" smtClean="0"/>
              <a:t>)</a:t>
            </a:r>
          </a:p>
          <a:p>
            <a:pPr>
              <a:buNone/>
            </a:pPr>
            <a:r>
              <a:rPr lang="en-GB" dirty="0" smtClean="0"/>
              <a:t>Senior Lecturer, College of Humanities</a:t>
            </a:r>
          </a:p>
          <a:p>
            <a:pPr>
              <a:buNone/>
            </a:pPr>
            <a:r>
              <a:rPr lang="en-GB" dirty="0" smtClean="0"/>
              <a:t>University of Exeter</a:t>
            </a:r>
          </a:p>
          <a:p>
            <a:pPr>
              <a:buNone/>
            </a:pPr>
            <a:r>
              <a:rPr lang="en-US" dirty="0" smtClean="0"/>
              <a:t>UK</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Francisco </a:t>
            </a:r>
            <a:r>
              <a:rPr lang="en-US" b="1" dirty="0" err="1" smtClean="0"/>
              <a:t>Vergara</a:t>
            </a:r>
            <a:r>
              <a:rPr lang="en-US" b="1" dirty="0" smtClean="0"/>
              <a:t>-Silva</a:t>
            </a:r>
            <a:endParaRPr lang="en-US" b="1" dirty="0"/>
          </a:p>
        </p:txBody>
      </p:sp>
      <p:sp>
        <p:nvSpPr>
          <p:cNvPr id="3" name="Content Placeholder 2"/>
          <p:cNvSpPr>
            <a:spLocks noGrp="1"/>
          </p:cNvSpPr>
          <p:nvPr>
            <p:ph idx="1"/>
          </p:nvPr>
        </p:nvSpPr>
        <p:spPr/>
        <p:txBody>
          <a:bodyPr/>
          <a:lstStyle/>
          <a:p>
            <a:pPr>
              <a:buNone/>
            </a:pPr>
            <a:r>
              <a:rPr lang="en-GB" dirty="0" err="1" smtClean="0"/>
              <a:t>Laboratorio</a:t>
            </a:r>
            <a:r>
              <a:rPr lang="en-GB" dirty="0" smtClean="0"/>
              <a:t> de </a:t>
            </a:r>
            <a:r>
              <a:rPr lang="en-GB" dirty="0" err="1" smtClean="0"/>
              <a:t>Sistemática</a:t>
            </a:r>
            <a:r>
              <a:rPr lang="en-GB" dirty="0" smtClean="0"/>
              <a:t> Molecular (</a:t>
            </a:r>
            <a:r>
              <a:rPr lang="en-GB" dirty="0" err="1" smtClean="0"/>
              <a:t>Jardín</a:t>
            </a:r>
            <a:r>
              <a:rPr lang="en-GB" dirty="0" smtClean="0"/>
              <a:t> </a:t>
            </a:r>
            <a:r>
              <a:rPr lang="en-GB" dirty="0" err="1" smtClean="0"/>
              <a:t>Botánico</a:t>
            </a:r>
            <a:r>
              <a:rPr lang="en-GB" dirty="0" smtClean="0"/>
              <a:t>),</a:t>
            </a:r>
          </a:p>
          <a:p>
            <a:pPr>
              <a:buNone/>
            </a:pPr>
            <a:r>
              <a:rPr lang="en-GB" dirty="0" err="1" smtClean="0"/>
              <a:t>Instituto</a:t>
            </a:r>
            <a:r>
              <a:rPr lang="en-GB" dirty="0" smtClean="0"/>
              <a:t> de </a:t>
            </a:r>
            <a:r>
              <a:rPr lang="en-GB" dirty="0" err="1" smtClean="0"/>
              <a:t>Biología</a:t>
            </a:r>
            <a:r>
              <a:rPr lang="en-GB" dirty="0" smtClean="0"/>
              <a:t>, Universidad </a:t>
            </a:r>
            <a:r>
              <a:rPr lang="en-GB" dirty="0" err="1" smtClean="0"/>
              <a:t>Nacional</a:t>
            </a:r>
            <a:r>
              <a:rPr lang="en-GB" dirty="0" smtClean="0"/>
              <a:t> </a:t>
            </a:r>
            <a:r>
              <a:rPr lang="en-GB" dirty="0" err="1" smtClean="0"/>
              <a:t>Autónoma</a:t>
            </a:r>
            <a:r>
              <a:rPr lang="en-GB" dirty="0" smtClean="0"/>
              <a:t> de México</a:t>
            </a:r>
          </a:p>
          <a:p>
            <a:pPr>
              <a:buNone/>
            </a:pPr>
            <a:r>
              <a:rPr lang="en-US" dirty="0" smtClean="0"/>
              <a:t>Mexico</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smtClean="0"/>
              <a:t>Vassiliki</a:t>
            </a:r>
            <a:r>
              <a:rPr lang="en-GB" b="1" dirty="0" smtClean="0"/>
              <a:t> Betty </a:t>
            </a:r>
            <a:r>
              <a:rPr lang="en-GB" b="1" dirty="0" err="1" smtClean="0"/>
              <a:t>Smocovitis</a:t>
            </a:r>
            <a:endParaRPr lang="en-US" dirty="0"/>
          </a:p>
        </p:txBody>
      </p:sp>
      <p:sp>
        <p:nvSpPr>
          <p:cNvPr id="3" name="Content Placeholder 2"/>
          <p:cNvSpPr>
            <a:spLocks noGrp="1"/>
          </p:cNvSpPr>
          <p:nvPr>
            <p:ph idx="1"/>
          </p:nvPr>
        </p:nvSpPr>
        <p:spPr/>
        <p:txBody>
          <a:bodyPr/>
          <a:lstStyle/>
          <a:p>
            <a:pPr>
              <a:buNone/>
            </a:pPr>
            <a:r>
              <a:rPr lang="en-GB" dirty="0" smtClean="0"/>
              <a:t>Professor in History of Science</a:t>
            </a:r>
          </a:p>
          <a:p>
            <a:pPr>
              <a:buNone/>
            </a:pPr>
            <a:r>
              <a:rPr lang="en-GB" dirty="0" smtClean="0"/>
              <a:t>Departments of Biology and History</a:t>
            </a:r>
          </a:p>
          <a:p>
            <a:pPr>
              <a:buNone/>
            </a:pPr>
            <a:r>
              <a:rPr lang="en-GB" dirty="0" smtClean="0"/>
              <a:t>University of Florida</a:t>
            </a:r>
          </a:p>
          <a:p>
            <a:pPr>
              <a:buNone/>
            </a:pPr>
            <a:r>
              <a:rPr lang="en-US" dirty="0" smtClean="0"/>
              <a:t>USA</a:t>
            </a:r>
            <a:endParaRPr lang="en-US" dirty="0"/>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majorFont>
      <a:minorFont>
        <a:latin typeface="Book Antiqua"/>
        <a:ea typeface=""/>
        <a:cs typeface=""/>
        <a:font script="Jpan" typeface="ＭＳ 明朝"/>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72</TotalTime>
  <Words>704</Words>
  <Application>Microsoft Office PowerPoint</Application>
  <PresentationFormat>On-screen Show (4:3)</PresentationFormat>
  <Paragraphs>63</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Habitat</vt:lpstr>
      <vt:lpstr>Plant Science: Its Place in Biology</vt:lpstr>
      <vt:lpstr>Why this roundtable?</vt:lpstr>
      <vt:lpstr>Steps forward</vt:lpstr>
      <vt:lpstr>Jean-François Briat</vt:lpstr>
      <vt:lpstr>Berris Charnley</vt:lpstr>
      <vt:lpstr>Bertrand Muller</vt:lpstr>
      <vt:lpstr>Staffan Müller-Wille</vt:lpstr>
      <vt:lpstr>Francisco Vergara-Silva</vt:lpstr>
      <vt:lpstr>Vassiliki Betty Smocovitis</vt:lpstr>
      <vt:lpstr>Selim Louafi</vt:lpstr>
      <vt:lpstr>Abstract</vt:lpstr>
    </vt:vector>
  </TitlesOfParts>
  <Company>Exeter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 Science: Its Place in Biology</dc:title>
  <dc:creator>Sabina Leonelli</dc:creator>
  <cp:lastModifiedBy>Sabina Leonelli</cp:lastModifiedBy>
  <cp:revision>26</cp:revision>
  <dcterms:created xsi:type="dcterms:W3CDTF">2013-07-09T20:49:26Z</dcterms:created>
  <dcterms:modified xsi:type="dcterms:W3CDTF">2013-07-09T21:00:44Z</dcterms:modified>
</cp:coreProperties>
</file>